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332" r:id="rId3"/>
    <p:sldId id="359" r:id="rId4"/>
    <p:sldId id="333" r:id="rId5"/>
    <p:sldId id="392" r:id="rId6"/>
    <p:sldId id="334" r:id="rId7"/>
    <p:sldId id="335" r:id="rId8"/>
    <p:sldId id="336" r:id="rId9"/>
    <p:sldId id="339" r:id="rId10"/>
    <p:sldId id="342" r:id="rId11"/>
    <p:sldId id="340" r:id="rId12"/>
    <p:sldId id="383" r:id="rId13"/>
    <p:sldId id="354" r:id="rId14"/>
    <p:sldId id="380" r:id="rId15"/>
    <p:sldId id="381" r:id="rId16"/>
    <p:sldId id="388" r:id="rId17"/>
    <p:sldId id="390" r:id="rId18"/>
    <p:sldId id="391" r:id="rId19"/>
    <p:sldId id="379" r:id="rId20"/>
    <p:sldId id="384" r:id="rId21"/>
    <p:sldId id="385" r:id="rId22"/>
    <p:sldId id="382" r:id="rId23"/>
    <p:sldId id="355" r:id="rId24"/>
    <p:sldId id="357" r:id="rId25"/>
    <p:sldId id="386" r:id="rId26"/>
    <p:sldId id="387" r:id="rId27"/>
    <p:sldId id="261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CCFF33"/>
    <a:srgbClr val="00FFFF"/>
    <a:srgbClr val="FFFF66"/>
    <a:srgbClr val="FFCC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73202" autoAdjust="0"/>
  </p:normalViewPr>
  <p:slideViewPr>
    <p:cSldViewPr>
      <p:cViewPr varScale="1">
        <p:scale>
          <a:sx n="84" d="100"/>
          <a:sy n="84" d="100"/>
        </p:scale>
        <p:origin x="24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74EB9-E17A-4173-B9C3-26ABDF4D7106}" type="datetimeFigureOut">
              <a:rPr lang="ru-RU" smtClean="0"/>
              <a:t>29.09.2022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3E45D-22D3-4A3B-BC5A-5D145A9D1F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63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8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291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043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3E45D-22D3-4A3B-BC5A-5D145A9D1F3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11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3E45D-22D3-4A3B-BC5A-5D145A9D1F3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0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11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28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458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516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614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387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3E45D-22D3-4A3B-BC5A-5D145A9D1F3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76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3E45D-22D3-4A3B-BC5A-5D145A9D1F3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84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3E45D-22D3-4A3B-BC5A-5D145A9D1F3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75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900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7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3E45D-22D3-4A3B-BC5A-5D145A9D1F3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91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3E45D-22D3-4A3B-BC5A-5D145A9D1F3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25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3E45D-22D3-4A3B-BC5A-5D145A9D1F3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3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3E45D-22D3-4A3B-BC5A-5D145A9D1F3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17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657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3E45D-22D3-4A3B-BC5A-5D145A9D1F3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7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75CC-CAC1-464F-B204-408E1BC00527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1F073-BFAA-4B61-865D-A7750EDEF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9EEEF-4FF3-494E-88AB-0454FFA12126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B80EF-D9CE-44BB-A1FF-018D4D8F15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8DD0E-6393-4863-9CCF-7FDAB1333FD3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F3778-04BE-4A72-AC28-775293EB0C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D798-329E-4475-B9A4-0E8350E043B9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F1075-2385-45D9-90F1-AD1F30EA4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9A03D-6A50-446D-9D8D-670B15A4998F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CD1EA-ADF3-439B-B5E0-7BC1756B3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800FD-01EE-4616-8CEB-BE338361E6FE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121A0-120D-4213-8F83-FB5C56EC3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69060-47D1-4F38-95B0-0170276C6C9C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716CB-1245-4CF3-8E6E-9DC83D74C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03072-CECE-4995-A782-4F28A9C03521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430D1-C080-49D3-B4FA-0ABA9A54B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CCA96-3C96-4E4D-9072-7CCB95E4392D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FB834-5D6C-43CC-8F3D-CDFD6A3C8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98BAF-49F3-4F9B-8816-29AA5A810058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E7AA0-46FD-4F81-82D3-F9B1FA38BE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6260E-0AE7-4F50-B206-A36B152F904C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BD865-F923-401F-A0C1-E2CAF54DF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44146C-8820-4ED5-83D2-66DCC336D9D6}" type="datetimeFigureOut">
              <a:rPr lang="ru-RU"/>
              <a:pPr>
                <a:defRPr/>
              </a:pPr>
              <a:t>29.09.2022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E095C7-B675-4A8B-B208-5A5C3598E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5" r:id="rId5"/>
    <p:sldLayoutId id="2147483670" r:id="rId6"/>
    <p:sldLayoutId id="2147483676" r:id="rId7"/>
    <p:sldLayoutId id="2147483677" r:id="rId8"/>
    <p:sldLayoutId id="2147483678" r:id="rId9"/>
    <p:sldLayoutId id="2147483669" r:id="rId10"/>
    <p:sldLayoutId id="21474836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73" y="2132856"/>
            <a:ext cx="8425309" cy="2051140"/>
          </a:xfrm>
          <a:effec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B050"/>
                </a:solidFill>
              </a:rPr>
              <a:t>«</a:t>
            </a:r>
            <a:r>
              <a:rPr lang="ru-RU" sz="3000" b="1" dirty="0" smtClean="0">
                <a:solidFill>
                  <a:srgbClr val="00B050"/>
                </a:solidFill>
              </a:rPr>
              <a:t>основные изменения законодательства о дорожном движении, выдаче и обмене удостоверений тракториста-машиниста»</a:t>
            </a:r>
            <a:endParaRPr lang="ru-RU" sz="30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288" y="549275"/>
            <a:ext cx="8424862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atin typeface="+mj-lt"/>
                <a:cs typeface="+mn-cs"/>
              </a:rPr>
              <a:t>Министерство  сельского  хозяйства  </a:t>
            </a:r>
            <a:r>
              <a:rPr lang="ru-RU" b="1" cap="all" dirty="0">
                <a:latin typeface="+mj-lt"/>
                <a:cs typeface="+mn-cs"/>
              </a:rPr>
              <a:t>и </a:t>
            </a:r>
            <a:r>
              <a:rPr lang="ru-RU" b="1" cap="all" dirty="0" smtClean="0">
                <a:latin typeface="+mj-lt"/>
                <a:cs typeface="+mn-cs"/>
              </a:rPr>
              <a:t> продовольствия </a:t>
            </a:r>
            <a:endParaRPr lang="ru-RU" b="1" cap="all" dirty="0"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atin typeface="+mj-lt"/>
                <a:cs typeface="+mn-cs"/>
              </a:rPr>
              <a:t>Республики </a:t>
            </a:r>
            <a:r>
              <a:rPr lang="ru-RU" b="1" cap="all" dirty="0" smtClean="0">
                <a:latin typeface="+mj-lt"/>
                <a:cs typeface="+mn-cs"/>
              </a:rPr>
              <a:t> Беларусь</a:t>
            </a:r>
            <a:endParaRPr lang="ru-RU" b="1" cap="all" dirty="0">
              <a:latin typeface="+mj-lt"/>
              <a:cs typeface="+mn-cs"/>
            </a:endParaRPr>
          </a:p>
        </p:txBody>
      </p:sp>
      <p:sp>
        <p:nvSpPr>
          <p:cNvPr id="13315" name="Прямоугольник 4"/>
          <p:cNvSpPr>
            <a:spLocks noChangeArrowheads="1"/>
          </p:cNvSpPr>
          <p:nvPr/>
        </p:nvSpPr>
        <p:spPr bwMode="auto">
          <a:xfrm>
            <a:off x="433756" y="4589502"/>
            <a:ext cx="834792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Franklin Gothic Book"/>
              </a:rPr>
              <a:t>Начальник отдела по государственному надзору за техническим состоянием </a:t>
            </a:r>
            <a:endParaRPr lang="ru-RU" dirty="0" smtClean="0">
              <a:latin typeface="Franklin Gothic Book"/>
            </a:endParaRPr>
          </a:p>
          <a:p>
            <a:r>
              <a:rPr lang="ru-RU" dirty="0">
                <a:latin typeface="Franklin Gothic Book"/>
              </a:rPr>
              <a:t>машин и оборудования – </a:t>
            </a:r>
            <a:r>
              <a:rPr lang="ru-RU" dirty="0" smtClean="0">
                <a:latin typeface="Franklin Gothic Book"/>
              </a:rPr>
              <a:t>главной государственной инспекции </a:t>
            </a:r>
            <a:r>
              <a:rPr lang="ru-RU" dirty="0">
                <a:latin typeface="Franklin Gothic Book"/>
              </a:rPr>
              <a:t>(Главгостехнадзор)</a:t>
            </a:r>
          </a:p>
          <a:p>
            <a:endParaRPr lang="ru-RU" sz="1200" b="1" dirty="0" smtClean="0">
              <a:latin typeface="Franklin Gothic Book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atin typeface="+mj-lt"/>
                <a:cs typeface="+mn-cs"/>
              </a:rPr>
              <a:t>Цегельник  Александр   Васильевич  </a:t>
            </a:r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3643313" y="51435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Franklin Gothic Boo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5328444"/>
            <a:ext cx="2256924" cy="1165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253467"/>
            <a:ext cx="4952049" cy="277639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960955"/>
              </p:ext>
            </p:extLst>
          </p:nvPr>
        </p:nvGraphicFramePr>
        <p:xfrm>
          <a:off x="6129947" y="5854682"/>
          <a:ext cx="3007157" cy="558165"/>
        </p:xfrm>
        <a:graphic>
          <a:graphicData uri="http://schemas.openxmlformats.org/drawingml/2006/table">
            <a:tbl>
              <a:tblPr/>
              <a:tblGrid>
                <a:gridCol w="300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428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Трактор гусеничный</a:t>
                      </a:r>
                    </a:p>
                    <a:p>
                      <a:pPr algn="ctr" fontAlgn="ctr"/>
                      <a:r>
                        <a:rPr kumimoji="0" lang="en-US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BELARUS-1502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797223"/>
              </p:ext>
            </p:extLst>
          </p:nvPr>
        </p:nvGraphicFramePr>
        <p:xfrm>
          <a:off x="6129946" y="2487853"/>
          <a:ext cx="3014053" cy="558165"/>
        </p:xfrm>
        <a:graphic>
          <a:graphicData uri="http://schemas.openxmlformats.org/drawingml/2006/table">
            <a:tbl>
              <a:tblPr/>
              <a:tblGrid>
                <a:gridCol w="3014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428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погрузчик </a:t>
                      </a:r>
                      <a:r>
                        <a:rPr kumimoji="0" lang="en-US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TLH-3507 C</a:t>
                      </a:r>
                      <a:r>
                        <a:rPr kumimoji="0" lang="ru-RU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Е</a:t>
                      </a:r>
                      <a:endParaRPr kumimoji="0" lang="en-US" sz="1800" b="1" i="0" u="none" strike="noStrike" kern="1200" cap="none" baseline="0" dirty="0" smtClean="0">
                        <a:solidFill>
                          <a:srgbClr val="C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ctr" rtl="0" eaLnBrk="1" fontAlgn="ctr" latinLnBrk="0" hangingPunct="1"/>
                      <a:r>
                        <a:rPr kumimoji="0" lang="ru-RU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телескопический (97 кВт)</a:t>
                      </a:r>
                      <a:endParaRPr kumimoji="0" lang="en-US" sz="1800" b="1" i="0" u="none" strike="noStrike" kern="1200" cap="none" baseline="0" dirty="0" smtClean="0">
                        <a:solidFill>
                          <a:srgbClr val="C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883" y="-315415"/>
            <a:ext cx="5475386" cy="2952328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191554"/>
              </p:ext>
            </p:extLst>
          </p:nvPr>
        </p:nvGraphicFramePr>
        <p:xfrm>
          <a:off x="393257" y="829325"/>
          <a:ext cx="3295632" cy="1658528"/>
        </p:xfrm>
        <a:graphic>
          <a:graphicData uri="http://schemas.openxmlformats.org/drawingml/2006/table">
            <a:tbl>
              <a:tblPr/>
              <a:tblGrid>
                <a:gridCol w="3295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5852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sng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baseline="0" dirty="0" smtClean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Категория «Е»  - самоходные машины                с двигателем мощностью свыше 80 кВт</a:t>
                      </a:r>
                      <a:endParaRPr lang="ru-RU" sz="2000" b="1" i="0" u="none" strike="noStrike" cap="none" baseline="0" dirty="0" smtClean="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722" y="2870869"/>
            <a:ext cx="4641984" cy="3393167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036913"/>
              </p:ext>
            </p:extLst>
          </p:nvPr>
        </p:nvGraphicFramePr>
        <p:xfrm>
          <a:off x="1691680" y="5939827"/>
          <a:ext cx="2632582" cy="558165"/>
        </p:xfrm>
        <a:graphic>
          <a:graphicData uri="http://schemas.openxmlformats.org/drawingml/2006/table">
            <a:tbl>
              <a:tblPr/>
              <a:tblGrid>
                <a:gridCol w="2632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428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погрузчик ПК-30                  (89,7 кВт)</a:t>
                      </a:r>
                      <a:endParaRPr kumimoji="0" lang="en-US" sz="1800" b="1" i="0" u="none" strike="noStrike" kern="1200" cap="none" baseline="0" dirty="0" smtClean="0">
                        <a:solidFill>
                          <a:srgbClr val="C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421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545732"/>
              </p:ext>
            </p:extLst>
          </p:nvPr>
        </p:nvGraphicFramePr>
        <p:xfrm>
          <a:off x="6401925" y="3558047"/>
          <a:ext cx="2599699" cy="3145054"/>
        </p:xfrm>
        <a:graphic>
          <a:graphicData uri="http://schemas.openxmlformats.org/drawingml/2006/table">
            <a:tbl>
              <a:tblPr/>
              <a:tblGrid>
                <a:gridCol w="2599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4505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sng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Категория «Е» -  дорожно-строительные и иные самоходные машины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sng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baseline="0" dirty="0" smtClean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Категория «Е»  - самоходные машины                с двигателем мощностью свыше                 80 кВт</a:t>
                      </a:r>
                      <a:endParaRPr lang="ru-RU" sz="2000" b="1" i="0" u="none" strike="noStrike" cap="none" baseline="0" dirty="0" smtClean="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03480"/>
              </p:ext>
            </p:extLst>
          </p:nvPr>
        </p:nvGraphicFramePr>
        <p:xfrm>
          <a:off x="107504" y="3536214"/>
          <a:ext cx="5760640" cy="558165"/>
        </p:xfrm>
        <a:graphic>
          <a:graphicData uri="http://schemas.openxmlformats.org/drawingml/2006/table">
            <a:tbl>
              <a:tblPr/>
              <a:tblGrid>
                <a:gridCol w="576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Машина лесная погрузочно-транспортная МПТ-461.2  (</a:t>
                      </a:r>
                      <a:r>
                        <a:rPr lang="ru-RU" sz="1800" b="1" i="0" u="none" strike="noStrike" cap="none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э.с</a:t>
                      </a:r>
                      <a:r>
                        <a:rPr lang="ru-RU" sz="180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. </a:t>
                      </a:r>
                      <a:r>
                        <a:rPr kumimoji="0" lang="ru-RU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МУЛ 1221)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53" y="4139745"/>
            <a:ext cx="6409178" cy="2718255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117256"/>
              </p:ext>
            </p:extLst>
          </p:nvPr>
        </p:nvGraphicFramePr>
        <p:xfrm>
          <a:off x="4670612" y="482281"/>
          <a:ext cx="4331012" cy="558165"/>
        </p:xfrm>
        <a:graphic>
          <a:graphicData uri="http://schemas.openxmlformats.org/drawingml/2006/table">
            <a:tbl>
              <a:tblPr/>
              <a:tblGrid>
                <a:gridCol w="4331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Машина лесная погрузочно-транспортная МПТ-461.1  (</a:t>
                      </a:r>
                      <a:r>
                        <a:rPr lang="ru-RU" sz="1800" b="1" i="0" u="none" strike="noStrike" cap="none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э.с</a:t>
                      </a:r>
                      <a:r>
                        <a:rPr lang="ru-RU" sz="180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. </a:t>
                      </a:r>
                      <a:r>
                        <a:rPr kumimoji="0" lang="ru-RU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МУЛ 82.2)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64"/>
            <a:ext cx="4601230" cy="3253601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281542"/>
              </p:ext>
            </p:extLst>
          </p:nvPr>
        </p:nvGraphicFramePr>
        <p:xfrm>
          <a:off x="4670612" y="1285203"/>
          <a:ext cx="4331012" cy="1783757"/>
        </p:xfrm>
        <a:graphic>
          <a:graphicData uri="http://schemas.openxmlformats.org/drawingml/2006/table">
            <a:tbl>
              <a:tblPr/>
              <a:tblGrid>
                <a:gridCol w="4331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375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sng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Категория «Е» -  дорожно-строительные и иные самоходные машины</a:t>
                      </a:r>
                      <a:r>
                        <a:rPr lang="ru-RU" sz="1600" b="1" i="0" u="none" strike="sng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2000" b="1" i="0" u="none" strike="noStrike" cap="none" baseline="0" dirty="0" smtClean="0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Категория «С» - колесные тракторы, самоходные машины с двигателем мощностью от 25,7 до 80 кВт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765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>
          <a:xfrm>
            <a:off x="107504" y="116632"/>
            <a:ext cx="8928992" cy="66693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Зарегистрировано в Национальном реестре правовых актов</a:t>
            </a:r>
            <a:endParaRPr lang="en-US" sz="1200" dirty="0"/>
          </a:p>
          <a:p>
            <a:r>
              <a:rPr lang="ru-RU" sz="1200" dirty="0"/>
              <a:t>Республики Беларусь 4 августа 2022 г. </a:t>
            </a:r>
            <a:r>
              <a:rPr lang="en-US" sz="1200" dirty="0"/>
              <a:t>N</a:t>
            </a:r>
            <a:r>
              <a:rPr lang="ru-RU" sz="1200" dirty="0"/>
              <a:t> </a:t>
            </a:r>
            <a:r>
              <a:rPr lang="ru-RU" sz="1200" dirty="0" smtClean="0"/>
              <a:t>8/38507</a:t>
            </a:r>
            <a:endParaRPr lang="en-US" dirty="0"/>
          </a:p>
          <a:p>
            <a:pPr marL="0" indent="0" algn="ctr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СЕЛЬСКОГО ХОЗЯЙСТВА И ПРОДОВОЛЬСТВИЯ РЕСПУБЛИКИ БЕЛАРУСЬ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июня 2022 г.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ПОДГОТОВКЕ, ПЕРЕПОДГОТОВКЕ, ПОВЫШЕНИИ КВАЛИФИКАЦИИ ВОДИТЕЛЕЙ КОЛЕСНЫХ ТРАКТОРОВ, САМОХОДНЫХ МАШИН И ЛИЦ, ОБУЧАЮЩИХ УПРАВЛЕНИЮ ИМИ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абзаца четвертого статьи 13 Закона Республики Беларусь от 5 января 2008 г.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313-З "О дорожном движении", подпункта 5.1 пункта 5 Положения о Министерстве сельского хозяйства и продовольствия Республики Беларусь, утвержденного постановлением Совета Министров Республики Беларусь от 29 июня 2011 г.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867, Министерство сельского хозяйства и продовольствия Республики Беларусь ПОСТАНОВЛЯЕТ: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Утвердить: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единую программу подготовки водителей колесных тракторов, самоходных машин категории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(прилагается);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единую программу подготовки водителей колесных тракторов, самоходных машин категорий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(прилагается);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единую программу подготовки водителей колесных тракторов, самоходных машин категории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и самоходных машин сельскохозяйственного назначения категории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(прилагается);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единую программу подготовки водителей колесных тракторов, самоходных машин категории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и самоходных машин категории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(прилагается);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единую программу подготовки водителей колесных тракторов, самоходных машин категорий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и самоходных машин сельскохозяйственного назначения категории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(прилагается);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единую программу подготовки водителей колесных тракторов, самоходных машин категорий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и самоходных машин категории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(прилагается);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единую программу подготовки водителей колесных тракторов, самоходных машин категорий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и самоходных машин категорий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и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(прилагается);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07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Закон Республики Беларусь «О дорожном движении»</a:t>
            </a:r>
            <a:r>
              <a:rPr lang="ru-RU" sz="2400" dirty="0">
                <a:solidFill>
                  <a:srgbClr val="0000FF"/>
                </a:solidFill>
              </a:rPr>
              <a:t/>
            </a:r>
            <a:br>
              <a:rPr lang="ru-RU" sz="2400" dirty="0">
                <a:solidFill>
                  <a:srgbClr val="0000FF"/>
                </a:solidFill>
              </a:rPr>
            </a:b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61662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Статья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Водительское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</a:t>
            </a: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Иностранные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граждане и лица без гражданства, имеющие действительное водительское удостоверение, выданное иностранным государством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 исключением граждан Российской Федерации, имеющих российское национальное водительское удостоверение),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считаются не имеющими права управления механическими транспортными средствами, самоходными машинами на территории Республики Беларусь по истечении 90 дней с даты выдачи таким лицам паспорта гражданина Республики Беларусь (идентификационной карты гражданина Республики Беларусь), биометрического вида на жительство в Республике Беларусь иностранного гражданина (биометрического вида на жительство в Республике Беларусь лица без гражданства) или удостоверения беженца до получения ими водительского удостоверения в Республике Беларусь.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(часть шестая статьи 5 в ред. Закона Республики Беларусь от 14.12.2021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134-З)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55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Закон Республики Беларусь «О дорожном движении»</a:t>
            </a:r>
            <a:r>
              <a:rPr lang="ru-RU" sz="2400" dirty="0">
                <a:solidFill>
                  <a:srgbClr val="0000FF"/>
                </a:solidFill>
              </a:rPr>
              <a:t/>
            </a:r>
            <a:br>
              <a:rPr lang="ru-RU" sz="2400" dirty="0">
                <a:solidFill>
                  <a:srgbClr val="0000FF"/>
                </a:solidFill>
              </a:rPr>
            </a:b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616624"/>
          </a:xfrm>
          <a:solidFill>
            <a:schemeClr val="bg1"/>
          </a:solidFill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Статья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 Возрастные условия получения права управления механическим транспортным средством, самоходной машиной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Лицо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достигшее семнадцатилетнего возраста, может получить право управления колесным трактором и самоходной машиной категорий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Лицо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достигшее восемнадцатилетнего возраста, может получить право управления: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колесным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трактором и самоходной машиной категорий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 Предоставление права управления транспортным средством, самоходной машиной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Лицо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допущенное по медицинским показаниям к управлению механическим транспортным средством, самоходной машиной, после прохождения в установленном порядке подготовки, переподготовки водителей может быть допущено к сдаче квалификационных экзаменов на право управления механическим транспортным средством, самоходной машиной (к сдаче квалификационных экзаменов на право управления механическими транспортными средствами категории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и подкатегории "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1", а также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колесными тракторами и самоходными машинами категорий "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без 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прохождения подготовки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62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Закон Республики Беларусь «О дорожном движении»</a:t>
            </a:r>
            <a:r>
              <a:rPr lang="ru-RU" sz="2400" dirty="0">
                <a:solidFill>
                  <a:srgbClr val="0000FF"/>
                </a:solidFill>
              </a:rPr>
              <a:t/>
            </a:r>
            <a:br>
              <a:rPr lang="ru-RU" sz="2400" dirty="0">
                <a:solidFill>
                  <a:srgbClr val="0000FF"/>
                </a:solidFill>
              </a:rPr>
            </a:b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616624"/>
          </a:xfrm>
          <a:solidFill>
            <a:schemeClr val="bg1"/>
          </a:solidFill>
        </p:spPr>
        <p:txBody>
          <a:bodyPr/>
          <a:lstStyle/>
          <a:p>
            <a:pPr marL="0" indent="0" algn="just">
              <a:lnSpc>
                <a:spcPts val="19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Статья 26. Предоставление права управления транспортным средством, самоходной машиной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9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Лицо, имеющее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управления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механическим транспортным средством, самоходной машиной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хотя бы одной категории или подкатегории "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1",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право управления механическим транспортным средством категории "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900"/>
              </a:lnSpc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Лицо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имеющее право управления механическим транспортным средством, составом транспортных средств, самоходной машиной хотя бы одной категории, за исключением категории "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или подкатегории "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1",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право управления колесным трактором и самоходной машиной категорий "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marL="0" indent="0" algn="just">
              <a:lnSpc>
                <a:spcPts val="1900"/>
              </a:lnSpc>
              <a:buNone/>
            </a:pP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900"/>
              </a:lnSpc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Статья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 Основные требования к подготовке, переподготовке, повышению квалификации водителей механических транспортных средств, самоходных машин и лиц, обучающих управлению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</a:t>
            </a:r>
            <a:endParaRPr lang="en-US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900"/>
              </a:lnSpc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подготовке, переподготовке, повышению квалификации водителей механических транспортных средств, самоходных машин оказываются организациями, имеющими сертификат соответствия Национальной системы подтверждения соответствия Республики Беларусь на эти услуги.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900"/>
              </a:lnSpc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Требования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деятельности по подготовке, переподготовке, повышению квалификации водителей механических транспортных средств, самоходных машин устанавливаются Советом Министров Республики Беларусь по согласованию с Президентом Республики Беларусь.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12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620688"/>
            <a:ext cx="913227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02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624736"/>
          </a:xfrm>
          <a:solidFill>
            <a:schemeClr val="bg1"/>
          </a:solidFill>
        </p:spPr>
        <p:txBody>
          <a:bodyPr/>
          <a:lstStyle/>
          <a:p>
            <a:pPr marL="0" indent="0" algn="just">
              <a:lnSpc>
                <a:spcPts val="19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6" y="554810"/>
            <a:ext cx="8942108" cy="61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377280"/>
            <a:ext cx="7200800" cy="6480720"/>
          </a:xfrm>
          <a:solidFill>
            <a:schemeClr val="bg1"/>
          </a:solidFill>
        </p:spPr>
        <p:txBody>
          <a:bodyPr/>
          <a:lstStyle/>
          <a:p>
            <a:pPr marL="0" indent="0" algn="just">
              <a:lnSpc>
                <a:spcPts val="19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783" y="656480"/>
            <a:ext cx="6482433" cy="55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3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1368152"/>
          </a:xfrm>
        </p:spPr>
        <p:txBody>
          <a:bodyPr>
            <a:normAutofit fontScale="90000"/>
          </a:bodyPr>
          <a:lstStyle/>
          <a:p>
            <a:pPr algn="ctr">
              <a:lnSpc>
                <a:spcPts val="18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ПОСТАНОВЛЕНИЕ СОВЕТА МИНИСТРОВ РЕСПУБЛИКИ БЕЛАРУСЬ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31 </a:t>
            </a:r>
            <a:r>
              <a:rPr lang="ru-RU" sz="2000" b="1" cap="none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января</a:t>
            </a: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2006 </a:t>
            </a:r>
            <a:r>
              <a:rPr lang="ru-RU" sz="2000" b="1" cap="non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</a:t>
            </a: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№ </a:t>
            </a: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НЕКОТОРЫХ ВОПРОСАХ ОСУЩЕСТВЛЕНИЯ ДЕЯТЕЛЬНОСТИ ПО ПОДГОТОВКЕ, ПЕРЕПОДГОТОВКЕ, ПОВЫШЕНИЮ КВАЛИФИКАЦИИ ВОДИТЕЛЕЙ МЕХАНИЧЕСКИХ ТРАНСПОРТНЫХ СРЕДСТВ</a:t>
            </a:r>
            <a:r>
              <a:rPr lang="en-US" b="1" dirty="0">
                <a:effectLst/>
              </a:rPr>
              <a:t/>
            </a:r>
            <a:br>
              <a:rPr lang="en-US" b="1" dirty="0">
                <a:effectLst/>
              </a:rPr>
            </a:b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424" y="1628800"/>
            <a:ext cx="8928992" cy="5112568"/>
          </a:xfrm>
          <a:solidFill>
            <a:schemeClr val="bg1"/>
          </a:solidFill>
        </p:spPr>
        <p:txBody>
          <a:bodyPr/>
          <a:lstStyle/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Установить, что: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1.1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деятельность юридических лиц по подготовке, переподготовке, повышению квалификации водителей механических транспортных средств (далее - подготовка водителей) подлежит обязательной сертификации в Национальной системе подтверждения соответствия Республики Беларусь в порядке, определенном Государственным комитетом по стандартизации;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1.2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требованиями, предъявляемыми к деятельности юридических лиц по подготовке водителей, являются: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1.2.1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укомплектованность юридического лица работниками, обладающими квалификацией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позволяющей осуществлять подготовку водителей в соответствии с едиными программами подготовки, переподготовки, повышения квалификации водителей механических транспортных средств (далее - единые программы), имеющими свидетельство о прохождении повышения квалификации.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для не менее чем 50 процентов таких работников работа у данного юридического лица должна являться основной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……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1.2.9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на праве собственности или ином законном основании автодрома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(мотодрома)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общей площадью не менее 1200 квадратных метров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оборудованного в соответствии с минимальными перечнями учебного оборудования автодрома (мотодрома), предусмотренными едиными программами;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600"/>
              </a:lnSpc>
              <a:buNone/>
            </a:pPr>
            <a:endParaRPr lang="ru-RU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804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542691"/>
              </p:ext>
            </p:extLst>
          </p:nvPr>
        </p:nvGraphicFramePr>
        <p:xfrm>
          <a:off x="149258" y="603538"/>
          <a:ext cx="8851122" cy="809238"/>
        </p:xfrm>
        <a:graphic>
          <a:graphicData uri="http://schemas.openxmlformats.org/drawingml/2006/table">
            <a:tbl>
              <a:tblPr/>
              <a:tblGrid>
                <a:gridCol w="8851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9238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ts val="2000"/>
                        </a:lnSpc>
                      </a:pPr>
                      <a:r>
                        <a:rPr kumimoji="0" lang="ru-RU" sz="2000" b="0" i="0" u="none" strike="noStrike" kern="1200" cap="all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Закон Республики Беларусь </a:t>
                      </a:r>
                      <a:r>
                        <a:rPr kumimoji="0" lang="ru-RU" sz="2000" b="0" i="0" u="none" strike="noStrike" kern="1200" cap="non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от</a:t>
                      </a:r>
                      <a:r>
                        <a:rPr kumimoji="0" lang="ru-RU" sz="2000" b="0" i="0" u="none" strike="noStrike" kern="1200" cap="all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14 декабря 2021 г. № 134-З </a:t>
                      </a:r>
                    </a:p>
                    <a:p>
                      <a:pPr marL="0" algn="ctr" rtl="0" eaLnBrk="1" fontAlgn="ctr" latinLnBrk="0" hangingPunct="1">
                        <a:lnSpc>
                          <a:spcPts val="2000"/>
                        </a:lnSpc>
                      </a:pPr>
                      <a:r>
                        <a:rPr kumimoji="0" lang="ru-RU" sz="2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«Об изменении Закона Республики Беларусь «О дорожном движении»</a:t>
                      </a:r>
                      <a:endParaRPr kumimoji="0" lang="ru-RU" sz="20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>
                        <a:alpha val="3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925714"/>
              </p:ext>
            </p:extLst>
          </p:nvPr>
        </p:nvGraphicFramePr>
        <p:xfrm>
          <a:off x="161612" y="4849375"/>
          <a:ext cx="8838768" cy="947622"/>
        </p:xfrm>
        <a:graphic>
          <a:graphicData uri="http://schemas.openxmlformats.org/drawingml/2006/table">
            <a:tbl>
              <a:tblPr/>
              <a:tblGrid>
                <a:gridCol w="8838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7622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постановление Министерства сельского хозяйства и продовольствия </a:t>
                      </a:r>
                    </a:p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 10 июня 2022 г. № 59 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«Об изменении постановления Министерства сельского хозяйства и продовольствия от 11 июня 2008 г. № 59»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6F7">
                        <a:alpha val="4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772369"/>
              </p:ext>
            </p:extLst>
          </p:nvPr>
        </p:nvGraphicFramePr>
        <p:xfrm>
          <a:off x="151540" y="4392"/>
          <a:ext cx="8851122" cy="525021"/>
        </p:xfrm>
        <a:graphic>
          <a:graphicData uri="http://schemas.openxmlformats.org/drawingml/2006/table">
            <a:tbl>
              <a:tblPr/>
              <a:tblGrid>
                <a:gridCol w="8851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02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kern="1200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Вступили в силу с 22 сентября </a:t>
                      </a:r>
                      <a:r>
                        <a:rPr kumimoji="0" lang="ru-RU" sz="2400" b="1" kern="1200" cap="non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т.г</a:t>
                      </a:r>
                      <a:r>
                        <a:rPr kumimoji="0" lang="ru-RU" sz="2400" b="1" kern="1200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.:</a:t>
                      </a:r>
                      <a:endParaRPr lang="ru-RU" sz="2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389575"/>
              </p:ext>
            </p:extLst>
          </p:nvPr>
        </p:nvGraphicFramePr>
        <p:xfrm>
          <a:off x="149258" y="1486901"/>
          <a:ext cx="8845105" cy="1294027"/>
        </p:xfrm>
        <a:graphic>
          <a:graphicData uri="http://schemas.openxmlformats.org/drawingml/2006/table">
            <a:tbl>
              <a:tblPr/>
              <a:tblGrid>
                <a:gridCol w="8845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94027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Положение о порядке выдачи водительского удостоверения на право управления колесным трактором, самоходной машиной (удостоверения тракториста-машиниста) и талона к нему и их обмена</a:t>
                      </a:r>
                    </a:p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редакции постановления  Совета Министров  </a:t>
                      </a:r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 25 марта 2022 г. № 175</a:t>
                      </a:r>
                      <a:endParaRPr lang="ru-RU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6F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541893"/>
              </p:ext>
            </p:extLst>
          </p:nvPr>
        </p:nvGraphicFramePr>
        <p:xfrm>
          <a:off x="141266" y="3945501"/>
          <a:ext cx="8838768" cy="851651"/>
        </p:xfrm>
        <a:graphic>
          <a:graphicData uri="http://schemas.openxmlformats.org/drawingml/2006/table">
            <a:tbl>
              <a:tblPr/>
              <a:tblGrid>
                <a:gridCol w="8838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1651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постановление Министерства сельского хозяйства и продовольствия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 10 июня 2022 г. № 60 </a:t>
                      </a:r>
                      <a:r>
                        <a:rPr kumimoji="0" lang="ru-RU" sz="2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«Об изменении постановления Министерства сельского хозяйства и продовольствия от 3 апреля 2008 г.  № 34»</a:t>
                      </a:r>
                      <a:endParaRPr kumimoji="0" lang="en-US" sz="20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6F7">
                        <a:alpha val="4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26069"/>
              </p:ext>
            </p:extLst>
          </p:nvPr>
        </p:nvGraphicFramePr>
        <p:xfrm>
          <a:off x="149258" y="2855053"/>
          <a:ext cx="8838768" cy="1025525"/>
        </p:xfrm>
        <a:graphic>
          <a:graphicData uri="http://schemas.openxmlformats.org/drawingml/2006/table">
            <a:tbl>
              <a:tblPr/>
              <a:tblGrid>
                <a:gridCol w="8838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941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постановление Министерства сельского хозяйства и продовольствия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 7 июня 2022 г. № 57 </a:t>
                      </a:r>
                      <a:r>
                        <a:rPr kumimoji="0" lang="ru-RU" sz="2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«О подготовке, переподготовке, повышении квалификации водителей колесных тракторов, самоходных машин и лиц, обучающих управлению ими»</a:t>
                      </a:r>
                      <a:endParaRPr kumimoji="0" lang="en-US" sz="20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6F7">
                        <a:alpha val="4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698505"/>
              </p:ext>
            </p:extLst>
          </p:nvPr>
        </p:nvGraphicFramePr>
        <p:xfrm>
          <a:off x="141266" y="5849220"/>
          <a:ext cx="8838768" cy="947622"/>
        </p:xfrm>
        <a:graphic>
          <a:graphicData uri="http://schemas.openxmlformats.org/drawingml/2006/table">
            <a:tbl>
              <a:tblPr/>
              <a:tblGrid>
                <a:gridCol w="8838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7622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постановление Министерства сельского хозяйства и продовольствия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 22 июня 2022 г. № 67 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«О </a:t>
                      </a:r>
                      <a:r>
                        <a:rPr kumimoji="0" lang="ru-RU" sz="2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порядке внесения изменений в конструкцию,                      определении категорий колесных тракторов и самоходных машин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6F7">
                        <a:alpha val="4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9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87220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</a:t>
            </a: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 ВЫДАЧИ ВОДИТЕЛЬСКОГО УДОСТОВЕРЕНИЯ НА ПРАВО УПРАВЛЕНИЯ КОЛЕСНЫМ ТРАКТОРОМ, САМОХОДНОЙ МАШИНОЙ (УДОСТОВЕРЕНИЯ ТРАКТОРИСТА-МАШИНИСТА) И ТАЛОНА К НЕМУ И ИХ </a:t>
            </a: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ОБМЕНА</a:t>
            </a:r>
            <a:r>
              <a:rPr lang="en-US" b="1" dirty="0">
                <a:effectLst/>
              </a:rPr>
              <a:t/>
            </a:r>
            <a:br>
              <a:rPr lang="en-US" b="1" dirty="0">
                <a:effectLst/>
              </a:rPr>
            </a:br>
            <a:r>
              <a:rPr lang="ru-RU" sz="1800" b="1" cap="non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(утверждено постановлением Совета Министров  от 30.04.2008 № 630, с изменениями, внесенными  </a:t>
            </a:r>
            <a:r>
              <a:rPr lang="ru-RU" sz="1800" b="1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Совета Министров  от </a:t>
            </a:r>
            <a:r>
              <a:rPr lang="ru-RU" sz="1800" b="1" cap="non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25.03.2022 № 175)</a:t>
            </a:r>
            <a:endParaRPr lang="en-US" sz="1800" b="1" cap="none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424" y="2060848"/>
            <a:ext cx="8928992" cy="4680520"/>
          </a:xfrm>
          <a:solidFill>
            <a:schemeClr val="bg1"/>
          </a:solidFill>
        </p:spPr>
        <p:txBody>
          <a:bodyPr/>
          <a:lstStyle/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4. Удостоверения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тракториста-машиниста, выданные до вступления в силу Закона Республики Беларусь  от 14 декабря 2021 г. № 134-З «Об изменении Закона Республики Беларусь «О дорожном движении»,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сохраняют свое действие в течение срока, на который они были выданы,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подтверждают право управления колесными тракторами, самоходными машинами, указанными в этих удостоверениях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8. Удостоверение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тракториста-машиниста на право управления колесными тракторами, самоходными машинами, относящимися к категориям «С», 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выдается лицам,  имеющим свидетельство о прохождении подготовки, переподготовки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водителя колесного трактора, самоходной машины установленного образца (далее – свидетельство)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учебной организации, имеющей сертификат соответствия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системы подтверждения соответствия Республики Беларусь на эти услуги,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свидетельство, выданное учебной организацией до вступления в силу Закона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Беларусь  «Об изменении Закона Республики Беларусь «О дорожном движении»,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свидетельство, выданное учебной организацией, расположенной на территории государств - участников Содружества Независимых Государств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заверенное подписью должностного лица и печатью соответствующего компетентного органа, в зоне обслуживания которого находится или находилась учебная организация, сдавшим квалификационные экзамены на право управления колесным трактором, самоходной машиной соответствующей категории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584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518"/>
            <a:ext cx="9144000" cy="187220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</a:t>
            </a:r>
            <a:r>
              <a:rPr lang="ru-RU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 ВЫДАЧИ ВОДИТЕЛЬСКОГО УДОСТОВЕРЕНИЯ НА ПРАВО УПРАВЛЕНИЯ КОЛЕСНЫМ ТРАКТОРОМ, САМОХОДНОЙ МАШИНОЙ (УДОСТОВЕРЕНИЯ ТРАКТОРИСТА-МАШИНИСТА) И ТАЛОНА К НЕМУ И ИХ </a:t>
            </a: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ОБМЕНА</a:t>
            </a:r>
            <a:r>
              <a:rPr lang="en-US" b="1" dirty="0">
                <a:effectLst/>
              </a:rPr>
              <a:t/>
            </a:r>
            <a:br>
              <a:rPr lang="en-US" b="1" dirty="0">
                <a:effectLst/>
              </a:rPr>
            </a:br>
            <a:endParaRPr lang="en-US" sz="1800" b="1" cap="none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424" y="1628800"/>
            <a:ext cx="8928992" cy="5112568"/>
          </a:xfrm>
          <a:solidFill>
            <a:schemeClr val="bg1"/>
          </a:solidFill>
        </p:spPr>
        <p:txBody>
          <a:bodyPr/>
          <a:lstStyle/>
          <a:p>
            <a:pPr marL="0" indent="0" algn="just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прохождения подготовки (переподготовки) в учебных организациях выдаются удостоверения тракториста-машиниста: 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право управления колесными тракторами, самоходными машинами, относящимися к категориям «А», «В»  – лицам,   сдавшим теоретический экзамен;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право управления колесными тракторами, самоходными машинами категории «С»  – лицам,  имеющим удостоверение тракториста-машиниста на право управления колесными тракторами категории 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либо имеющим водительское удостоверение на право управления механическим транспортным средством (за исключением колесного трактора) категорий «B», «C», «D», составом транспортных средств категорий «BE», «CE», «DE» или в комбинации из перечисленных категорий, сдавшим практический экзамен;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право управления колесными тракторами, самоходными машинами категории «С» – лицам,   окончившим учреждения высшего или среднего специального образования по специальностям, учебные планы по которым включают изучение учебных предметов по устройству, техническому обслуживанию и ремонту тракторов, самоходных машин                 в объеме не менее чем это предусмотрено  единой программой подготовки водителей колесных тракторов, самоходных машин категории «С», сдавшим теоретический и практический экзамены;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право управления колесными тракторами, самоходными машинами, относящимися к категориям 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лицам,   окончившим учреждения высшего или среднего специального образования по группе специальностей 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Агроинженерия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имеющим стаж управления механическими транспортными средствами «C» не менее двух лет, сдавшим практический экзамен на испрашиваемую категорию.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900"/>
              </a:lnSpc>
              <a:spcBef>
                <a:spcPts val="0"/>
              </a:spcBef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629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FF"/>
                </a:solidFill>
              </a:rPr>
              <a:t>ИНСТРУКЦИЯ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rgbClr val="0000FF"/>
                </a:solidFill>
              </a:rPr>
              <a:t>О ПОРЯДКЕ ПРИЕМА КВАЛИФИКАЦИОННЫХ ЭКЗАМЕНОВ НА ПРАВО УПРАВЛЕНИЯ КОЛЕСНЫМ ТРАКТОРОМ И САМОХОДНОЙ МАШИНОЙ</a:t>
            </a:r>
            <a:br>
              <a:rPr lang="ru-RU" sz="2000" dirty="0">
                <a:solidFill>
                  <a:srgbClr val="0000FF"/>
                </a:solidFill>
              </a:rPr>
            </a:b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412776"/>
            <a:ext cx="8686800" cy="5328592"/>
          </a:xfrm>
          <a:solidFill>
            <a:schemeClr val="bg1"/>
          </a:solidFill>
        </p:spPr>
        <p:txBody>
          <a:bodyPr/>
          <a:lstStyle/>
          <a:p>
            <a:pPr marL="0" indent="0" algn="just">
              <a:lnSpc>
                <a:spcPts val="16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Для получения права управления колесными тракторами и самоходными машинами категорий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ˮA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ˮB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экзаменуемые сдают  квалификационный экзамен по Правилам дорожного движения, утвержденным Указом Президента Республики Беларусь от 28 ноября  2005 г. № 551 (далее, если не указано иное, –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экзамен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lnSpc>
                <a:spcPts val="16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Для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права управления колесными тракторами и самоходными машинами категорий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ˮC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ˮD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ˮE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ˮF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экзаменуемые сдают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экзамен, а также квалификационный экзамен по вождению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колесных тракторов и самоходных машин на испрашиваемую категорию(и) (далее, если не указано иное, – практический экзамен).</a:t>
            </a:r>
          </a:p>
          <a:p>
            <a:pPr marL="0" indent="0" algn="just">
              <a:lnSpc>
                <a:spcPts val="16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Лица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имеющие удостоверение тракториста-машиниста или водительское удостоверение на право управления мопедом, мотоциклом, автомобилем, составом транспортных средств, трамваем, троллейбусом (далее - водительское удостоверение),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освобождаются от сдачи квалификационного экзамена по Правилам дорожного движения.</a:t>
            </a:r>
          </a:p>
          <a:p>
            <a:pPr marL="0" indent="0" algn="just">
              <a:lnSpc>
                <a:spcPts val="16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7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Учреждение образования, осуществляющее подготовку, переподготовку водителей колесных тракторов и самоходных машин,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10 дней после начала занятий предоставляет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инспекцию гостехнадзора заявку о регистрации учебной группы (приеме квалификационных экзаменов) и список учащихся группы по форме согласно приложению 1. В этот список не может быть включено лицо,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отношении которого на дату планируемого приема квалификационных экзаменов имеются обстоятельства, установленные статьей 27 Закона Республики Беларусь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ˮО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дорожном движении“, при которых лицо считается не имеющим права управления механическим транспортным средством, самоходной машиной.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50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FF"/>
                </a:solidFill>
              </a:rPr>
              <a:t>ИНСТРУКЦИЯ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rgbClr val="0000FF"/>
                </a:solidFill>
              </a:rPr>
              <a:t>О ПОРЯДКЕ ПРИЕМА КВАЛИФИКАЦИОННЫХ ЭКЗАМЕНОВ НА ПРАВО УПРАВЛЕНИЯ КОЛЕСНЫМ ТРАКТОРОМ И САМОХОДНОЙ МАШИНОЙ</a:t>
            </a:r>
            <a:br>
              <a:rPr lang="ru-RU" sz="2000" dirty="0">
                <a:solidFill>
                  <a:srgbClr val="0000FF"/>
                </a:solidFill>
              </a:rPr>
            </a:b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412776"/>
            <a:ext cx="8686800" cy="5328592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1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sz="1800" strike="sngStrik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Начальнику </a:t>
            </a:r>
            <a:r>
              <a:rPr lang="ru-RU" sz="18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инспекции гостехнадзора</a:t>
            </a:r>
          </a:p>
          <a:p>
            <a:pPr>
              <a:lnSpc>
                <a:spcPts val="14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</a:t>
            </a:r>
          </a:p>
          <a:p>
            <a:pPr>
              <a:lnSpc>
                <a:spcPts val="1400"/>
              </a:lnSpc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город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уполномоченного органа)</a:t>
            </a:r>
          </a:p>
          <a:p>
            <a:pPr>
              <a:lnSpc>
                <a:spcPts val="14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__________________________________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&lt;*&gt;</a:t>
            </a:r>
          </a:p>
          <a:p>
            <a:pPr algn="just">
              <a:lnSpc>
                <a:spcPts val="16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Прошу  зарегистрировать  (принять  квалификационные  экзамены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учащихся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учебную(ой) группу(ы)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 по подготовке (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переподготовке) водителей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колесных   тракторов,   самоходных   машин  категории(й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__________________                 в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 ____ человек (список на ___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листах прилагается)      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(указать нужное).</a:t>
            </a:r>
          </a:p>
          <a:p>
            <a:pPr>
              <a:lnSpc>
                <a:spcPts val="16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занятий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_____________Окончание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</a:pP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соответствия Национальной системы подтверждения соответствия Республики Беларусь на услуги по подготовке, переподготовке, повышению квалификации водителей колесных тракторов и (или) самоходных машин:</a:t>
            </a:r>
          </a:p>
          <a:p>
            <a:pPr algn="just">
              <a:lnSpc>
                <a:spcPts val="16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дата регистрации: ___________________</a:t>
            </a:r>
          </a:p>
          <a:p>
            <a:pPr algn="just">
              <a:lnSpc>
                <a:spcPts val="16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действителен до ____________________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______________________________________________________</a:t>
            </a:r>
          </a:p>
          <a:p>
            <a:pPr algn="ctr">
              <a:lnSpc>
                <a:spcPts val="14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(должность, фамилия, собственное имя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отчество, телефон)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образования _________ ______________________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(подпись)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(инициалы, фамилия)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05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FF"/>
                </a:solidFill>
              </a:rPr>
              <a:t>ИНСТРУКЦИЯ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rgbClr val="0000FF"/>
                </a:solidFill>
              </a:rPr>
              <a:t>О ПОРЯДКЕ ПРИЕМА КВАЛИФИКАЦИОННЫХ ЭКЗАМЕНОВ НА ПРАВО УПРАВЛЕНИЯ КОЛЕСНЫМ ТРАКТОРОМ И САМОХОДНОЙ МАШИНОЙ</a:t>
            </a:r>
            <a:br>
              <a:rPr lang="ru-RU" sz="2000" dirty="0">
                <a:solidFill>
                  <a:srgbClr val="0000FF"/>
                </a:solidFill>
              </a:rPr>
            </a:b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412776"/>
            <a:ext cx="8686800" cy="5328592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lang="ru-RU" sz="18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Положительная оценка "сдан" по теоретическим экзаменам действительна в течение трех месяцев, по истечении которых теоретические экзамены назначаются вновь.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Лицо, сдавшее теоретический экзамен, допускается к сдаче практического экзамена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последующих шести месяцев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истечении которых теоретический и практический экзамены назначаются вновь. При назначении практического экзамена учитывается положительный результат сдачи первого этапа с учетом периода времени, прошедшего с последней попытки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 На втором этапе оценка "сдан" выставляется в случае проезда испытательного маршрута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аварийной обстановки, совершения дорожно-транспортного происшествия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при условии, что экзаменуемый не более </a:t>
            </a:r>
            <a:r>
              <a:rPr lang="ru-RU" sz="1800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раза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 раз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нарушил Правила дорожного движения.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аварийной ситуации аварийной обстановки, совершение дорожно-транспортного происшествия при проезде испытательного маршрута, нарушение Правил дорожного движения на испытательном маршруте более одного раза двух раз оценивается оценкой "не сдан".</a:t>
            </a:r>
          </a:p>
          <a:p>
            <a:pPr algn="just">
              <a:lnSpc>
                <a:spcPts val="1600"/>
              </a:lnSpc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48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>
          <a:xfrm>
            <a:off x="107504" y="116632"/>
            <a:ext cx="8928992" cy="66693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ПОСТАНОВЛЕНИЕ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МИНИСТЕРСТВА СЕЛЬСКОГО ХОЗЯЙСТВА И ПРОДОВОЛЬСТВИЯ РЕСПУБЛИКИ БЕЛАРУСЬ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июня 2022 г.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№ 67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1800"/>
              </a:lnSpc>
              <a:spcBef>
                <a:spcPts val="0"/>
              </a:spcBef>
              <a:buClr>
                <a:srgbClr val="F0A22E"/>
              </a:buClr>
              <a:buNone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 </a:t>
            </a:r>
            <a:r>
              <a:rPr lang="ru-RU" sz="18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 ВНЕСЕНИЯ ИЗМЕНЕНИЙ В КОНСТРУКЦИЮ, </a:t>
            </a:r>
            <a:r>
              <a:rPr lang="ru-RU" sz="18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ОПРЕДЕЛЕНИИ </a:t>
            </a:r>
            <a:r>
              <a:rPr lang="ru-RU" sz="18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КОЛЕСНЫХ ТРАКТОРОВ И САМОХОДНЫХ МАШИН</a:t>
            </a:r>
            <a:endParaRPr lang="en-US" sz="18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</a:p>
          <a:p>
            <a:pPr marL="0" indent="0" algn="just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Установить, что при обмене водительских удостоверений на право управления колесным трактором, самоходной машиной (далее - удостоверение тракториста-машиниста), выданных в Республике Беларусь до 22 сентября 2022 г. (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категориями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колесных тракторов и самоходных машин,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обозначенными прописными буквами латинского алфавита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предоставляется: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2.1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наличии права на управление колесным трактором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"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";</a:t>
            </a:r>
            <a:endParaRPr lang="en-US" sz="1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2.2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наличии права на управление колесным трактором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"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";</a:t>
            </a:r>
            <a:endParaRPr lang="en-US" sz="1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2.3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наличии права на управление гусеничным трактором и бульдозером на его базе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"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";</a:t>
            </a:r>
            <a:endParaRPr lang="en-US" sz="1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2.4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наличии права на управление самоходной машиной сельскохозяйственного назначения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"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самоходной машиной сельскохозяйственного назначения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";</a:t>
            </a:r>
            <a:endParaRPr lang="en-US" sz="1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2.5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наличии права на управление дорожно-строительной и иной самоходной машиной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"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";</a:t>
            </a:r>
            <a:endParaRPr lang="en-US" sz="1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2.6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наличии права на управление одноковшовым экскаватором, специализированным погрузчиком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"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1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23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>
            <a:spLocks/>
          </p:cNvSpPr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ПОСТАНОВЛЕНИЕ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МИНИСТЕРСТВА СЕЛЬСКОГО ХОЗЯЙСТВА И ПРОДОВОЛЬСТВИЯ РЕСПУБЛИКИ БЕЛАРУСЬ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июня 2022 г.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№ 67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1800"/>
              </a:lnSpc>
              <a:spcBef>
                <a:spcPts val="0"/>
              </a:spcBef>
              <a:buClr>
                <a:srgbClr val="F0A22E"/>
              </a:buClr>
              <a:buNone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 </a:t>
            </a:r>
            <a:r>
              <a:rPr lang="ru-RU" sz="18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 ВНЕСЕНИЯ ИЗМЕНЕНИЙ В КОНСТРУКЦИЮ, </a:t>
            </a:r>
            <a:r>
              <a:rPr lang="ru-RU" sz="1800" b="1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ОПРЕДЕЛЕНИИ </a:t>
            </a:r>
            <a:r>
              <a:rPr lang="ru-RU" sz="1800" b="1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КОЛЕСНЫХ ТРАКТОРОВ И САМОХОДНЫХ МАШИН</a:t>
            </a:r>
            <a:endParaRPr lang="en-US" sz="1800" b="1" dirty="0">
              <a:solidFill>
                <a:srgbClr val="4E3B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Установить, что при обмене ранее выданных в Республике Беларусь или в республиках бывшего СССР удостоверений тракториста-машиниста (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категориями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колесных тракторов и самоходных машин,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обозначенными прописными буквами русского алфавита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предоставляется:</a:t>
            </a:r>
          </a:p>
          <a:p>
            <a:pPr marL="0" marR="0" lvl="0" indent="0" algn="just" defTabSz="914400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3.1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при наличии права на управление колесным трактором класса до 14 кН (1,4 тс)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 "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";</a:t>
            </a:r>
          </a:p>
          <a:p>
            <a:pPr marL="0" marR="0" lvl="0" indent="0" algn="just" defTabSz="914400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3.2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при наличии права на управление колесным трактором класса свыше 1,4 кН (1,4 тс)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 "Б"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";</a:t>
            </a:r>
          </a:p>
          <a:p>
            <a:pPr marL="0" marR="0" lvl="0" indent="0" algn="just" defTabSz="914400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3.3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при наличии права на управление гусеничным трактором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 "В"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";</a:t>
            </a:r>
          </a:p>
          <a:p>
            <a:pPr marL="0" marR="0" lvl="0" indent="0" algn="just" defTabSz="914400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3.4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при наличии права на управление самоходной машиной с механической трансмиссией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 "Г"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самоходной машиной сельскохозяйственного назначения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";</a:t>
            </a:r>
          </a:p>
          <a:p>
            <a:pPr marL="0" marR="0" lvl="0" indent="0" algn="just" defTabSz="914400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3.5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при наличии права на управление самоходной машиной с гидростатической трансмиссией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 "Д"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самоходной машиной сельскохозяйственного назначения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";</a:t>
            </a:r>
          </a:p>
          <a:p>
            <a:pPr marL="0" marR="0" lvl="0" indent="0" algn="just" defTabSz="914400" rtl="0" eaLnBrk="0" fontAlgn="base" latinLnBrk="0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3.6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при наличии права на управление самоходной мелиоративной и дорожно-строительной машиной, включая экскаватор на пневматическом ходу,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 "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право управления колесным трактором, самоходной машиной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категорий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", "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60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7" descr="msh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45279"/>
            <a:ext cx="9144000" cy="540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/>
          </p:cNvSpPr>
          <p:nvPr/>
        </p:nvSpPr>
        <p:spPr bwMode="auto">
          <a:xfrm>
            <a:off x="251520" y="3141663"/>
            <a:ext cx="87849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9" rIns="91437" bIns="45719" anchor="b"/>
          <a:lstStyle/>
          <a:p>
            <a:pPr algn="ctr" defTabSz="912813" eaLnBrk="0" hangingPunct="0">
              <a:lnSpc>
                <a:spcPct val="95000"/>
              </a:lnSpc>
              <a:defRPr/>
            </a:pPr>
            <a:r>
              <a:rPr lang="ru-RU" sz="60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  <a:endParaRPr lang="en-US" sz="6000" b="1" i="1" dirty="0">
              <a:solidFill>
                <a:srgbClr val="00CC00"/>
              </a:solidFill>
            </a:endParaRPr>
          </a:p>
        </p:txBody>
      </p:sp>
      <p:sp>
        <p:nvSpPr>
          <p:cNvPr id="22532" name="WordArt 5"/>
          <p:cNvSpPr>
            <a:spLocks noChangeArrowheads="1" noChangeShapeType="1" noTextEdit="1"/>
          </p:cNvSpPr>
          <p:nvPr/>
        </p:nvSpPr>
        <p:spPr bwMode="auto">
          <a:xfrm>
            <a:off x="2613019" y="220655"/>
            <a:ext cx="4551362" cy="6039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 dirty="0">
                <a:ln w="635">
                  <a:solidFill>
                    <a:srgbClr val="EB0000"/>
                  </a:solidFill>
                  <a:round/>
                  <a:headEnd/>
                  <a:tailEnd/>
                </a:ln>
                <a:solidFill>
                  <a:srgbClr val="EB0000"/>
                </a:solidFill>
                <a:latin typeface="Times New Roman"/>
                <a:cs typeface="Times New Roman"/>
              </a:rPr>
              <a:t>Министерство сельского хозяйства и</a:t>
            </a:r>
          </a:p>
          <a:p>
            <a:pPr algn="ctr"/>
            <a:r>
              <a:rPr lang="ru-RU" sz="2400" kern="10" dirty="0">
                <a:ln w="635">
                  <a:solidFill>
                    <a:srgbClr val="EB0000"/>
                  </a:solidFill>
                  <a:round/>
                  <a:headEnd/>
                  <a:tailEnd/>
                </a:ln>
                <a:solidFill>
                  <a:srgbClr val="EB0000"/>
                </a:solidFill>
                <a:latin typeface="Times New Roman"/>
                <a:cs typeface="Times New Roman"/>
              </a:rPr>
              <a:t>продовольствия Республики Беларусь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8" y="1"/>
            <a:ext cx="1416330" cy="104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5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96934" y="980728"/>
          <a:ext cx="8757196" cy="832485"/>
        </p:xfrm>
        <a:graphic>
          <a:graphicData uri="http://schemas.openxmlformats.org/drawingml/2006/table">
            <a:tbl>
              <a:tblPr/>
              <a:tblGrid>
                <a:gridCol w="8757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180000" algn="just" fontAlgn="ctr"/>
                      <a:r>
                        <a:rPr lang="ru-RU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    В статье 24 часть третью изложить в следующей редакции:                                      «Колесные тракторы и самоходные машины подразделяются на категории, обозначаемые прописными буквами латинского алфавита: </a:t>
                      </a:r>
                      <a:endParaRPr lang="ru-RU" sz="1800" b="0" i="1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974783" y="1916832"/>
          <a:ext cx="7986871" cy="832485"/>
        </p:xfrm>
        <a:graphic>
          <a:graphicData uri="http://schemas.openxmlformats.org/drawingml/2006/table">
            <a:tbl>
              <a:tblPr/>
              <a:tblGrid>
                <a:gridCol w="7986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180000" algn="just" rtl="0" eaLnBrk="1" fontAlgn="ctr" latinLnBrk="0" hangingPunct="1"/>
                      <a:r>
                        <a:rPr kumimoji="0" lang="ru-RU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снегоболотоходы колесные малогабаритные (квадроциклы — ATV) </a:t>
                      </a:r>
                      <a:r>
                        <a:rPr kumimoji="0"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              </a:t>
                      </a:r>
                      <a:r>
                        <a:rPr kumimoji="0" lang="ru-RU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типа I категорий G, S и типа II; снегоходы; мотовездеходы UTV </a:t>
                      </a:r>
                      <a:r>
                        <a:rPr kumimoji="0"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                            </a:t>
                      </a:r>
                      <a:r>
                        <a:rPr kumimoji="0" lang="ru-RU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 автомобильной посадкой;</a:t>
                      </a:r>
                      <a:endParaRPr kumimoji="0" lang="ru-RU" sz="1800" b="1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008798" y="5949280"/>
          <a:ext cx="7992888" cy="576064"/>
        </p:xfrm>
        <a:graphic>
          <a:graphicData uri="http://schemas.openxmlformats.org/drawingml/2006/table">
            <a:tbl>
              <a:tblPr/>
              <a:tblGrid>
                <a:gridCol w="7992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180000" algn="just" rtl="0" eaLnBrk="1" fontAlgn="ctr" latinLnBrk="0" hangingPunct="1"/>
                      <a:r>
                        <a:rPr kumimoji="0" lang="ru-RU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самоходные машины сельскохозяйственного назначения с двигателем мощностью свыше 80 кВт.</a:t>
                      </a:r>
                      <a:endParaRPr kumimoji="0" lang="ru-RU" sz="1800" b="1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170296" y="2802178"/>
            <a:ext cx="720080" cy="72008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rPr>
              <a:t>В</a:t>
            </a:r>
            <a:endParaRPr kumimoji="0" lang="ru-RU" sz="2600" b="1" i="0" u="none" strike="noStrike" kern="1200" cap="none" spc="0" normalizeH="0" baseline="0" noProof="0" dirty="0">
              <a:ln w="18000">
                <a:solidFill>
                  <a:srgbClr val="A5644E">
                    <a:satMod val="140000"/>
                  </a:srgbClr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88994" y="1916832"/>
            <a:ext cx="720080" cy="72008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rPr>
              <a:t>А</a:t>
            </a:r>
            <a:endParaRPr kumimoji="0" lang="ru-RU" sz="2600" b="1" i="0" u="none" strike="noStrike" kern="1200" cap="none" spc="0" normalizeH="0" baseline="0" noProof="0" dirty="0">
              <a:ln w="18000">
                <a:solidFill>
                  <a:srgbClr val="A5644E">
                    <a:satMod val="140000"/>
                  </a:srgbClr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78630" y="4365104"/>
            <a:ext cx="720080" cy="72008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rPr>
              <a:t>D</a:t>
            </a:r>
            <a:endParaRPr kumimoji="0" lang="ru-RU" sz="2600" b="1" i="0" u="none" strike="noStrike" kern="1200" cap="none" spc="0" normalizeH="0" baseline="0" noProof="0" dirty="0">
              <a:ln w="18000">
                <a:solidFill>
                  <a:srgbClr val="A5644E">
                    <a:satMod val="140000"/>
                  </a:srgbClr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38086"/>
              </p:ext>
            </p:extLst>
          </p:nvPr>
        </p:nvGraphicFramePr>
        <p:xfrm>
          <a:off x="163894" y="167675"/>
          <a:ext cx="8851122" cy="710565"/>
        </p:xfrm>
        <a:graphic>
          <a:graphicData uri="http://schemas.openxmlformats.org/drawingml/2006/table">
            <a:tbl>
              <a:tblPr/>
              <a:tblGrid>
                <a:gridCol w="8851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0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Закон Республики Беларусь  </a:t>
                      </a:r>
                    </a:p>
                    <a:p>
                      <a:pPr algn="ctr" fontAlgn="ctr"/>
                      <a:r>
                        <a:rPr lang="ru-RU" sz="2200" b="0" i="0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«Об изменении Закона Республики Беларусь «О дорожном движении»</a:t>
                      </a:r>
                      <a:endParaRPr lang="ru-RU" sz="2200" b="0" i="0" u="none" strike="noStrike" baseline="0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005503" y="3716085"/>
          <a:ext cx="7986871" cy="661730"/>
        </p:xfrm>
        <a:graphic>
          <a:graphicData uri="http://schemas.openxmlformats.org/drawingml/2006/table">
            <a:tbl>
              <a:tblPr/>
              <a:tblGrid>
                <a:gridCol w="7986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1730">
                <a:tc>
                  <a:txBody>
                    <a:bodyPr/>
                    <a:lstStyle/>
                    <a:p>
                      <a:pPr marL="180000" algn="just" rtl="0" eaLnBrk="1" fontAlgn="ctr" latinLnBrk="0" hangingPunct="1"/>
                      <a:r>
                        <a:rPr kumimoji="0" lang="ru-RU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колесные тракторы, самоходные машины с двигателем мощностью </a:t>
                      </a:r>
                      <a:r>
                        <a:rPr kumimoji="0"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                      </a:t>
                      </a:r>
                      <a:r>
                        <a:rPr kumimoji="0" lang="ru-RU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от 25,7 до 80 кВт;</a:t>
                      </a:r>
                      <a:endParaRPr kumimoji="0" lang="ru-RU" sz="1800" b="1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974783" y="2905324"/>
          <a:ext cx="7986871" cy="661730"/>
        </p:xfrm>
        <a:graphic>
          <a:graphicData uri="http://schemas.openxmlformats.org/drawingml/2006/table">
            <a:tbl>
              <a:tblPr/>
              <a:tblGrid>
                <a:gridCol w="7986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1730">
                <a:tc>
                  <a:txBody>
                    <a:bodyPr/>
                    <a:lstStyle/>
                    <a:p>
                      <a:pPr marL="180000" algn="just" rtl="0" eaLnBrk="1" fontAlgn="ctr" latinLnBrk="0" hangingPunct="1"/>
                      <a:r>
                        <a:rPr kumimoji="0" lang="ru-RU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колесные тракторы, самоходные машины с двигателем мощностью </a:t>
                      </a:r>
                      <a:r>
                        <a:rPr kumimoji="0"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                           </a:t>
                      </a:r>
                      <a:r>
                        <a:rPr kumimoji="0" lang="ru-RU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до 25,7 кВт;</a:t>
                      </a:r>
                      <a:endParaRPr kumimoji="0" lang="ru-RU" sz="1800" b="1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976525" y="4509120"/>
          <a:ext cx="7992888" cy="576064"/>
        </p:xfrm>
        <a:graphic>
          <a:graphicData uri="http://schemas.openxmlformats.org/drawingml/2006/table">
            <a:tbl>
              <a:tblPr/>
              <a:tblGrid>
                <a:gridCol w="7992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180000" algn="just" rtl="0" eaLnBrk="1" fontAlgn="ctr" latinLnBrk="0" hangingPunct="1"/>
                      <a:r>
                        <a:rPr kumimoji="0" lang="ru-RU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колесные тракторы с двигателем мощностью свыше 80 кВт;</a:t>
                      </a:r>
                      <a:endParaRPr kumimoji="0" lang="ru-RU" sz="1800" b="1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987283" y="5201146"/>
          <a:ext cx="7992888" cy="576064"/>
        </p:xfrm>
        <a:graphic>
          <a:graphicData uri="http://schemas.openxmlformats.org/drawingml/2006/table">
            <a:tbl>
              <a:tblPr/>
              <a:tblGrid>
                <a:gridCol w="7992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180000" algn="just" rtl="0" eaLnBrk="1" fontAlgn="ctr" latinLnBrk="0" hangingPunct="1"/>
                      <a:r>
                        <a:rPr kumimoji="0" lang="ru-RU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самоходные машины с двигателем мощностью свыше 80 кВт </a:t>
                      </a:r>
                      <a:r>
                        <a:rPr kumimoji="0"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                          </a:t>
                      </a:r>
                      <a:r>
                        <a:rPr kumimoji="0" lang="ru-RU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(кроме самоходных машин сельскохозяйственного назначения);</a:t>
                      </a:r>
                      <a:endParaRPr kumimoji="0" lang="ru-RU" sz="1800" b="1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170296" y="5085184"/>
            <a:ext cx="720080" cy="72008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rPr>
              <a:t>E</a:t>
            </a:r>
            <a:endParaRPr kumimoji="0" lang="ru-RU" sz="2600" b="1" i="0" u="none" strike="noStrike" kern="1200" cap="none" spc="0" normalizeH="0" baseline="0" noProof="0" dirty="0">
              <a:ln w="18000">
                <a:solidFill>
                  <a:srgbClr val="A5644E">
                    <a:satMod val="140000"/>
                  </a:srgbClr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78630" y="5841184"/>
            <a:ext cx="720080" cy="72008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rPr>
              <a:t>F</a:t>
            </a:r>
            <a:endParaRPr kumimoji="0" lang="ru-RU" sz="2600" b="1" i="0" u="none" strike="noStrike" kern="1200" cap="none" spc="0" normalizeH="0" baseline="0" noProof="0" dirty="0">
              <a:ln w="18000">
                <a:solidFill>
                  <a:srgbClr val="A5644E">
                    <a:satMod val="140000"/>
                  </a:srgbClr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170296" y="3645024"/>
            <a:ext cx="720080" cy="72008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Franklin Gothic Book"/>
                <a:ea typeface="+mn-ea"/>
                <a:cs typeface="+mn-cs"/>
              </a:rPr>
              <a:t>C</a:t>
            </a:r>
            <a:endParaRPr kumimoji="0" lang="ru-RU" sz="2600" b="1" i="0" u="none" strike="noStrike" kern="1200" cap="none" spc="0" normalizeH="0" baseline="0" noProof="0" dirty="0">
              <a:ln w="18000">
                <a:solidFill>
                  <a:srgbClr val="A5644E">
                    <a:satMod val="140000"/>
                  </a:srgbClr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155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16632"/>
            <a:ext cx="9361040" cy="59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3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75275" cy="1194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5" y="1139456"/>
            <a:ext cx="9266723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30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ПА - гостехнадзор\РФ - самоходные машины\img_5ddf82558aa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" y="116632"/>
            <a:ext cx="4957806" cy="40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НПА - гостехнадзор\РФ - самоходные машины\Машина коммунальная МК-1_files\9282902072ab6125489e2756162d7d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29" y="3717032"/>
            <a:ext cx="4870099" cy="300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187623" y="4581128"/>
          <a:ext cx="2989305" cy="1872208"/>
        </p:xfrm>
        <a:graphic>
          <a:graphicData uri="http://schemas.openxmlformats.org/drawingml/2006/table">
            <a:tbl>
              <a:tblPr/>
              <a:tblGrid>
                <a:gridCol w="298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72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5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машина коммунальная МК-1</a:t>
                      </a:r>
                    </a:p>
                    <a:p>
                      <a:pPr algn="ctr" fontAlgn="ctr"/>
                      <a:r>
                        <a:rPr lang="ru-RU" sz="1850" b="1" i="0" u="none" strike="sng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Категория «Е» -</a:t>
                      </a:r>
                    </a:p>
                    <a:p>
                      <a:pPr algn="ctr" fontAlgn="ctr"/>
                      <a:r>
                        <a:rPr lang="ru-RU" sz="1850" b="1" i="0" u="none" strike="sng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дорожно-строительные и иные самоходные машины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977202" y="116632"/>
          <a:ext cx="3123190" cy="1872208"/>
        </p:xfrm>
        <a:graphic>
          <a:graphicData uri="http://schemas.openxmlformats.org/drawingml/2006/table">
            <a:tbl>
              <a:tblPr/>
              <a:tblGrid>
                <a:gridCol w="3123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72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5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трактор </a:t>
                      </a:r>
                      <a:r>
                        <a:rPr lang="ru-RU" sz="1850" b="1" i="0" u="none" strike="noStrike" cap="none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Беларус</a:t>
                      </a:r>
                      <a:r>
                        <a:rPr lang="ru-RU" sz="185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-82.1 </a:t>
                      </a:r>
                    </a:p>
                    <a:p>
                      <a:pPr algn="ctr" fontAlgn="ctr"/>
                      <a:r>
                        <a:rPr lang="ru-RU" sz="185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с навесным оборудованием</a:t>
                      </a:r>
                    </a:p>
                    <a:p>
                      <a:pPr algn="ctr" fontAlgn="ctr"/>
                      <a:r>
                        <a:rPr lang="ru-RU" sz="1850" b="1" i="0" u="none" strike="sng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Категория «А» - </a:t>
                      </a:r>
                    </a:p>
                    <a:p>
                      <a:pPr algn="ctr" fontAlgn="ctr"/>
                      <a:r>
                        <a:rPr lang="ru-RU" sz="1850" b="1" i="0" u="none" strike="sng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колесные тракторы с двигателем мощностью до 80 кВт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4716016" y="2135109"/>
          <a:ext cx="4331012" cy="1725939"/>
        </p:xfrm>
        <a:graphic>
          <a:graphicData uri="http://schemas.openxmlformats.org/drawingml/2006/table">
            <a:tbl>
              <a:tblPr/>
              <a:tblGrid>
                <a:gridCol w="4331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25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cap="none" baseline="0" dirty="0" smtClean="0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Категория «С» - колесные тракторы, самоходные машины с двигателем мощностью от 25,7 до 80 кВт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275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604127"/>
              </p:ext>
            </p:extLst>
          </p:nvPr>
        </p:nvGraphicFramePr>
        <p:xfrm>
          <a:off x="107503" y="3213843"/>
          <a:ext cx="8906593" cy="847725"/>
        </p:xfrm>
        <a:graphic>
          <a:graphicData uri="http://schemas.openxmlformats.org/drawingml/2006/table">
            <a:tbl>
              <a:tblPr/>
              <a:tblGrid>
                <a:gridCol w="8906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47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sng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Категория «Е» -  дорожно-строительные и иные самоходные машины</a:t>
                      </a:r>
                      <a:r>
                        <a:rPr lang="ru-RU" sz="1800" b="1" i="0" u="none" strike="sng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i="0" u="none" strike="sngStrike" cap="none" baseline="0" dirty="0" smtClean="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700" b="1" i="0" u="none" strike="noStrike" cap="none" baseline="0" dirty="0" smtClean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301653"/>
              </p:ext>
            </p:extLst>
          </p:nvPr>
        </p:nvGraphicFramePr>
        <p:xfrm>
          <a:off x="3059832" y="123262"/>
          <a:ext cx="4176464" cy="864096"/>
        </p:xfrm>
        <a:graphic>
          <a:graphicData uri="http://schemas.openxmlformats.org/drawingml/2006/table">
            <a:tbl>
              <a:tblPr/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трактор </a:t>
                      </a:r>
                      <a:r>
                        <a:rPr lang="ru-RU" sz="1800" b="1" i="0" u="none" strike="noStrike" cap="none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Беларус</a:t>
                      </a:r>
                      <a:r>
                        <a:rPr lang="ru-RU" sz="180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-320 </a:t>
                      </a:r>
                    </a:p>
                    <a:p>
                      <a:pPr algn="ctr" fontAlgn="ctr"/>
                      <a:r>
                        <a:rPr lang="ru-RU" sz="1800" b="1" i="0" u="none" strike="sng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Категория «А» - колесные тракторы</a:t>
                      </a:r>
                    </a:p>
                    <a:p>
                      <a:pPr algn="ctr" fontAlgn="ctr"/>
                      <a:r>
                        <a:rPr lang="ru-RU" sz="1800" b="1" i="0" u="none" strike="sngStrike" cap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 двигателем мощностью до 80 кВт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 descr="D:\НПА - гостехнадзор\РФ - самоходные машины\трактор 3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30" y="116632"/>
            <a:ext cx="2987824" cy="260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ПА - гостехнадзор\РФ - самоходные машины\МУ-3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33512"/>
            <a:ext cx="3794025" cy="26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ПА - гостехнадзор\РФ - самоходные машины\погрузчик фронтальный МП-3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20" y="4077072"/>
            <a:ext cx="449764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50613"/>
              </p:ext>
            </p:extLst>
          </p:nvPr>
        </p:nvGraphicFramePr>
        <p:xfrm>
          <a:off x="96947" y="3687476"/>
          <a:ext cx="3744416" cy="384428"/>
        </p:xfrm>
        <a:graphic>
          <a:graphicData uri="http://schemas.openxmlformats.org/drawingml/2006/table">
            <a:tbl>
              <a:tblPr/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погрузчик фронтальный МП-320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031982"/>
              </p:ext>
            </p:extLst>
          </p:nvPr>
        </p:nvGraphicFramePr>
        <p:xfrm>
          <a:off x="5152986" y="3687476"/>
          <a:ext cx="3871666" cy="384428"/>
        </p:xfrm>
        <a:graphic>
          <a:graphicData uri="http://schemas.openxmlformats.org/drawingml/2006/table">
            <a:tbl>
              <a:tblPr/>
              <a:tblGrid>
                <a:gridCol w="3871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машина уборочная МУ-320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7379" y="1342968"/>
            <a:ext cx="4359018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31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878612"/>
              </p:ext>
            </p:extLst>
          </p:nvPr>
        </p:nvGraphicFramePr>
        <p:xfrm>
          <a:off x="1331640" y="681043"/>
          <a:ext cx="4649145" cy="384428"/>
        </p:xfrm>
        <a:graphic>
          <a:graphicData uri="http://schemas.openxmlformats.org/drawingml/2006/table">
            <a:tbl>
              <a:tblPr/>
              <a:tblGrid>
                <a:gridCol w="4649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428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Экскаватор-погрузчик </a:t>
                      </a:r>
                      <a:r>
                        <a:rPr kumimoji="0" lang="en-US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BELARUS </a:t>
                      </a:r>
                      <a:r>
                        <a:rPr kumimoji="0" lang="ru-RU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ЭП-491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42200"/>
              </p:ext>
            </p:extLst>
          </p:nvPr>
        </p:nvGraphicFramePr>
        <p:xfrm>
          <a:off x="0" y="3620636"/>
          <a:ext cx="4572000" cy="384428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428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800" b="1" i="0" u="none" strike="noStrike" kern="1200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Косилка самоходная КС-100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2545"/>
              </p:ext>
            </p:extLst>
          </p:nvPr>
        </p:nvGraphicFramePr>
        <p:xfrm>
          <a:off x="467544" y="1843405"/>
          <a:ext cx="3384376" cy="1533525"/>
        </p:xfrm>
        <a:graphic>
          <a:graphicData uri="http://schemas.openxmlformats.org/drawingml/2006/table">
            <a:tbl>
              <a:tblPr/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95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cap="none" baseline="0" dirty="0" smtClean="0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Категория «С» - </a:t>
                      </a:r>
                    </a:p>
                    <a:p>
                      <a:pPr algn="ctr" fontAlgn="ctr"/>
                      <a:r>
                        <a:rPr lang="ru-RU" sz="2000" b="1" i="0" u="none" strike="noStrike" cap="none" baseline="0" dirty="0" smtClean="0">
                          <a:solidFill>
                            <a:srgbClr val="00B050"/>
                          </a:solidFill>
                          <a:effectLst/>
                          <a:latin typeface="Times New Roman"/>
                        </a:rPr>
                        <a:t>колесные тракторы, самоходные машины с двигателем мощностью                             от 25,7 до 80 кВт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" y="4005064"/>
            <a:ext cx="4570124" cy="2852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34541"/>
            <a:ext cx="5810250" cy="30003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984842"/>
            <a:ext cx="4355976" cy="2873158"/>
          </a:xfrm>
          <a:prstGeom prst="rect">
            <a:avLst/>
          </a:prstGeom>
        </p:spPr>
      </p:pic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455828"/>
              </p:ext>
            </p:extLst>
          </p:nvPr>
        </p:nvGraphicFramePr>
        <p:xfrm>
          <a:off x="4788025" y="3620636"/>
          <a:ext cx="4355976" cy="384428"/>
        </p:xfrm>
        <a:graphic>
          <a:graphicData uri="http://schemas.openxmlformats.org/drawingml/2006/table">
            <a:tbl>
              <a:tblPr/>
              <a:tblGrid>
                <a:gridCol w="4355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4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cap="none" baseline="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</a:rPr>
                        <a:t>Бульдозер ДТ-75</a:t>
                      </a:r>
                      <a:endParaRPr kumimoji="0" lang="ru-RU" sz="1800" b="1" i="0" u="none" strike="noStrike" kern="1200" cap="none" baseline="0" dirty="0" smtClean="0">
                        <a:solidFill>
                          <a:srgbClr val="C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3422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2551</TotalTime>
  <Words>2897</Words>
  <Application>Microsoft Office PowerPoint</Application>
  <PresentationFormat>Экран (4:3)</PresentationFormat>
  <Paragraphs>200</Paragraphs>
  <Slides>27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Franklin Gothic Book</vt:lpstr>
      <vt:lpstr>Franklin Gothic Medium</vt:lpstr>
      <vt:lpstr>Times New Roman</vt:lpstr>
      <vt:lpstr>Wingdings 2</vt:lpstr>
      <vt:lpstr>Трек</vt:lpstr>
      <vt:lpstr>«основные изменения законодательства о дорожном движении, выдаче и обмене удостоверений тракториста-машиниста»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 Республики Беларусь «О дорожном движении» </vt:lpstr>
      <vt:lpstr>Закон Республики Беларусь «О дорожном движении» </vt:lpstr>
      <vt:lpstr>Закон Республики Беларусь «О дорожном движении» </vt:lpstr>
      <vt:lpstr>Презентация PowerPoint</vt:lpstr>
      <vt:lpstr>Презентация PowerPoint</vt:lpstr>
      <vt:lpstr>Презентация PowerPoint</vt:lpstr>
      <vt:lpstr>ПОСТАНОВЛЕНИЕ СОВЕТА МИНИСТРОВ РЕСПУБЛИКИ БЕЛАРУСЬ 31 января 2006 г. № 120 О НЕКОТОРЫХ ВОПРОСАХ ОСУЩЕСТВЛЕНИЯ ДЕЯТЕЛЬНОСТИ ПО ПОДГОТОВКЕ, ПЕРЕПОДГОТОВКЕ, ПОВЫШЕНИЮ КВАЛИФИКАЦИИ ВОДИТЕЛЕЙ МЕХАНИЧЕСКИХ ТРАНСПОРТНЫХ СРЕДСТВ </vt:lpstr>
      <vt:lpstr>ПОЛОЖЕНИЕ О ПОРЯДКЕ ВЫДАЧИ ВОДИТЕЛЬСКОГО УДОСТОВЕРЕНИЯ НА ПРАВО УПРАВЛЕНИЯ КОЛЕСНЫМ ТРАКТОРОМ, САМОХОДНОЙ МАШИНОЙ (УДОСТОВЕРЕНИЯ ТРАКТОРИСТА-МАШИНИСТА) И ТАЛОНА К НЕМУ И ИХ ОБМЕНА (утверждено постановлением Совета Министров  от 30.04.2008 № 630, с изменениями, внесенными  постановлением Совета Министров  от 25.03.2022 № 175)</vt:lpstr>
      <vt:lpstr>ПОЛОЖЕНИЕ О ПОРЯДКЕ ВЫДАЧИ ВОДИТЕЛЬСКОГО УДОСТОВЕРЕНИЯ НА ПРАВО УПРАВЛЕНИЯ КОЛЕСНЫМ ТРАКТОРОМ, САМОХОДНОЙ МАШИНОЙ (УДОСТОВЕРЕНИЯ ТРАКТОРИСТА-МАШИНИСТА) И ТАЛОНА К НЕМУ И ИХ ОБМЕНА </vt:lpstr>
      <vt:lpstr>ИНСТРУКЦИЯ О ПОРЯДКЕ ПРИЕМА КВАЛИФИКАЦИОННЫХ ЭКЗАМЕНОВ НА ПРАВО УПРАВЛЕНИЯ КОЛЕСНЫМ ТРАКТОРОМ И САМОХОДНОЙ МАШИНОЙ </vt:lpstr>
      <vt:lpstr>ИНСТРУКЦИЯ О ПОРЯДКЕ ПРИЕМА КВАЛИФИКАЦИОННЫХ ЭКЗАМЕНОВ НА ПРАВО УПРАВЛЕНИЯ КОЛЕСНЫМ ТРАКТОРОМ И САМОХОДНОЙ МАШИНОЙ </vt:lpstr>
      <vt:lpstr>ИНСТРУКЦИЯ О ПОРЯДКЕ ПРИЕМА КВАЛИФИКАЦИОННЫХ ЭКЗАМЕНОВ НА ПРАВО УПРАВЛЕНИЯ КОЛЕСНЫМ ТРАКТОРОМ И САМОХОДНОЙ МАШИНОЙ </vt:lpstr>
      <vt:lpstr>Презентация PowerPoint</vt:lpstr>
      <vt:lpstr>Презентация PowerPoint</vt:lpstr>
      <vt:lpstr>Презентация PowerPoint</vt:lpstr>
    </vt:vector>
  </TitlesOfParts>
  <Company>WareZ Provider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регулирование развития агропромышленного комплекса Республики Беларусь</dc:title>
  <dc:creator>www.PHILka.RU</dc:creator>
  <cp:lastModifiedBy>RePack by Diakov</cp:lastModifiedBy>
  <cp:revision>189</cp:revision>
  <dcterms:created xsi:type="dcterms:W3CDTF">2015-06-16T06:29:42Z</dcterms:created>
  <dcterms:modified xsi:type="dcterms:W3CDTF">2022-09-29T08:44:43Z</dcterms:modified>
</cp:coreProperties>
</file>